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07" r:id="rId3"/>
    <p:sldId id="308" r:id="rId4"/>
    <p:sldId id="318" r:id="rId5"/>
    <p:sldId id="319" r:id="rId6"/>
    <p:sldId id="320" r:id="rId7"/>
    <p:sldId id="301" r:id="rId8"/>
    <p:sldId id="296" r:id="rId9"/>
    <p:sldId id="297" r:id="rId10"/>
    <p:sldId id="298" r:id="rId11"/>
    <p:sldId id="312" r:id="rId12"/>
    <p:sldId id="321" r:id="rId13"/>
    <p:sldId id="317" r:id="rId14"/>
    <p:sldId id="322" r:id="rId15"/>
    <p:sldId id="316"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BE0710-B8EC-4BBD-AF0E-9F370E64C6E3}">
          <p14:sldIdLst>
            <p14:sldId id="256"/>
            <p14:sldId id="307"/>
            <p14:sldId id="308"/>
            <p14:sldId id="318"/>
            <p14:sldId id="319"/>
            <p14:sldId id="320"/>
            <p14:sldId id="301"/>
            <p14:sldId id="296"/>
            <p14:sldId id="297"/>
            <p14:sldId id="298"/>
            <p14:sldId id="312"/>
            <p14:sldId id="321"/>
            <p14:sldId id="317"/>
            <p14:sldId id="322"/>
            <p14:sldId id="31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20" autoAdjust="0"/>
    <p:restoredTop sz="99735" autoAdjust="0"/>
  </p:normalViewPr>
  <p:slideViewPr>
    <p:cSldViewPr snapToGrid="0">
      <p:cViewPr varScale="1">
        <p:scale>
          <a:sx n="115" d="100"/>
          <a:sy n="115" d="100"/>
        </p:scale>
        <p:origin x="12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a:defRPr sz="1200"/>
            </a:lvl1pPr>
          </a:lstStyle>
          <a:p>
            <a:fld id="{7796E190-3220-4877-8E1F-BF455BF1E9CC}" type="datetimeFigureOut">
              <a:rPr lang="en-US" smtClean="0"/>
              <a:t>11/12/2020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a:defRPr sz="1200"/>
            </a:lvl1pPr>
          </a:lstStyle>
          <a:p>
            <a:fld id="{53390ECA-A3D6-4DB1-A81A-9167F3C9730D}" type="slidenum">
              <a:rPr lang="en-US" smtClean="0"/>
              <a:t>‹#›</a:t>
            </a:fld>
            <a:endParaRPr lang="en-US"/>
          </a:p>
        </p:txBody>
      </p:sp>
    </p:spTree>
    <p:extLst>
      <p:ext uri="{BB962C8B-B14F-4D97-AF65-F5344CB8AC3E}">
        <p14:creationId xmlns:p14="http://schemas.microsoft.com/office/powerpoint/2010/main" val="103813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582954"/>
            <a:ext cx="9144000" cy="1307939"/>
          </a:xfrm>
        </p:spPr>
        <p:txBody>
          <a:bodyPr anchor="b"/>
          <a:lstStyle>
            <a:lvl1pPr algn="ctr">
              <a:defRPr sz="6000">
                <a:solidFill>
                  <a:srgbClr val="002D7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5561044"/>
            <a:ext cx="9144000" cy="643813"/>
          </a:xfrm>
        </p:spPr>
        <p:txBody>
          <a:bodyPr/>
          <a:lstStyle>
            <a:lvl1pPr marL="0" indent="0" algn="ctr">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4244440-D801-40F1-8DC9-A8E1CD037087}" type="datetimeFigureOut">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BB37A9-0544-46E0-ADE0-09FE36BD45F5}" type="slidenum">
              <a:rPr lang="en-US" smtClean="0"/>
              <a:t>‹#›</a:t>
            </a:fld>
            <a:endParaRPr lang="en-US" dirty="0"/>
          </a:p>
        </p:txBody>
      </p:sp>
    </p:spTree>
    <p:extLst>
      <p:ext uri="{BB962C8B-B14F-4D97-AF65-F5344CB8AC3E}">
        <p14:creationId xmlns:p14="http://schemas.microsoft.com/office/powerpoint/2010/main" val="3686969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244440-D801-40F1-8DC9-A8E1CD037087}" type="datetimeFigureOut">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BB37A9-0544-46E0-ADE0-09FE36BD45F5}" type="slidenum">
              <a:rPr lang="en-US" smtClean="0"/>
              <a:t>‹#›</a:t>
            </a:fld>
            <a:endParaRPr lang="en-US" dirty="0"/>
          </a:p>
        </p:txBody>
      </p:sp>
    </p:spTree>
    <p:extLst>
      <p:ext uri="{BB962C8B-B14F-4D97-AF65-F5344CB8AC3E}">
        <p14:creationId xmlns:p14="http://schemas.microsoft.com/office/powerpoint/2010/main" val="377848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244440-D801-40F1-8DC9-A8E1CD037087}" type="datetimeFigureOut">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BB37A9-0544-46E0-ADE0-09FE36BD45F5}" type="slidenum">
              <a:rPr lang="en-US" smtClean="0"/>
              <a:t>‹#›</a:t>
            </a:fld>
            <a:endParaRPr lang="en-US" dirty="0"/>
          </a:p>
        </p:txBody>
      </p:sp>
    </p:spTree>
    <p:extLst>
      <p:ext uri="{BB962C8B-B14F-4D97-AF65-F5344CB8AC3E}">
        <p14:creationId xmlns:p14="http://schemas.microsoft.com/office/powerpoint/2010/main" val="3388684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D7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4244440-D801-40F1-8DC9-A8E1CD037087}" type="datetimeFigureOut">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4728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244440-D801-40F1-8DC9-A8E1CD037087}" type="datetimeFigureOut">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BB37A9-0544-46E0-ADE0-09FE36BD45F5}" type="slidenum">
              <a:rPr lang="en-US" smtClean="0"/>
              <a:t>‹#›</a:t>
            </a:fld>
            <a:endParaRPr lang="en-US" dirty="0"/>
          </a:p>
        </p:txBody>
      </p:sp>
    </p:spTree>
    <p:extLst>
      <p:ext uri="{BB962C8B-B14F-4D97-AF65-F5344CB8AC3E}">
        <p14:creationId xmlns:p14="http://schemas.microsoft.com/office/powerpoint/2010/main" val="4100871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244440-D801-40F1-8DC9-A8E1CD037087}" type="datetimeFigureOut">
              <a:rPr lang="en-US" smtClean="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BB37A9-0544-46E0-ADE0-09FE36BD45F5}" type="slidenum">
              <a:rPr lang="en-US" smtClean="0"/>
              <a:t>‹#›</a:t>
            </a:fld>
            <a:endParaRPr lang="en-US" dirty="0"/>
          </a:p>
        </p:txBody>
      </p:sp>
    </p:spTree>
    <p:extLst>
      <p:ext uri="{BB962C8B-B14F-4D97-AF65-F5344CB8AC3E}">
        <p14:creationId xmlns:p14="http://schemas.microsoft.com/office/powerpoint/2010/main" val="279322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244440-D801-40F1-8DC9-A8E1CD037087}" type="datetimeFigureOut">
              <a:rPr lang="en-US" smtClean="0"/>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BB37A9-0544-46E0-ADE0-09FE36BD45F5}" type="slidenum">
              <a:rPr lang="en-US" smtClean="0"/>
              <a:t>‹#›</a:t>
            </a:fld>
            <a:endParaRPr lang="en-US" dirty="0"/>
          </a:p>
        </p:txBody>
      </p:sp>
    </p:spTree>
    <p:extLst>
      <p:ext uri="{BB962C8B-B14F-4D97-AF65-F5344CB8AC3E}">
        <p14:creationId xmlns:p14="http://schemas.microsoft.com/office/powerpoint/2010/main" val="764651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244440-D801-40F1-8DC9-A8E1CD037087}" type="datetimeFigureOut">
              <a:rPr lang="en-US" smtClean="0"/>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BB37A9-0544-46E0-ADE0-09FE36BD45F5}" type="slidenum">
              <a:rPr lang="en-US" smtClean="0"/>
              <a:t>‹#›</a:t>
            </a:fld>
            <a:endParaRPr lang="en-US" dirty="0"/>
          </a:p>
        </p:txBody>
      </p:sp>
    </p:spTree>
    <p:extLst>
      <p:ext uri="{BB962C8B-B14F-4D97-AF65-F5344CB8AC3E}">
        <p14:creationId xmlns:p14="http://schemas.microsoft.com/office/powerpoint/2010/main" val="877638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44440-D801-40F1-8DC9-A8E1CD037087}" type="datetimeFigureOut">
              <a:rPr lang="en-US" smtClean="0"/>
              <a:t>11/12/2020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BB37A9-0544-46E0-ADE0-09FE36BD45F5}" type="slidenum">
              <a:rPr lang="en-US" smtClean="0"/>
              <a:t>‹#›</a:t>
            </a:fld>
            <a:endParaRPr lang="en-US" dirty="0"/>
          </a:p>
        </p:txBody>
      </p:sp>
    </p:spTree>
    <p:extLst>
      <p:ext uri="{BB962C8B-B14F-4D97-AF65-F5344CB8AC3E}">
        <p14:creationId xmlns:p14="http://schemas.microsoft.com/office/powerpoint/2010/main" val="2006259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244440-D801-40F1-8DC9-A8E1CD037087}" type="datetimeFigureOut">
              <a:rPr lang="en-US" smtClean="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BB37A9-0544-46E0-ADE0-09FE36BD45F5}" type="slidenum">
              <a:rPr lang="en-US" smtClean="0"/>
              <a:t>‹#›</a:t>
            </a:fld>
            <a:endParaRPr lang="en-US" dirty="0"/>
          </a:p>
        </p:txBody>
      </p:sp>
    </p:spTree>
    <p:extLst>
      <p:ext uri="{BB962C8B-B14F-4D97-AF65-F5344CB8AC3E}">
        <p14:creationId xmlns:p14="http://schemas.microsoft.com/office/powerpoint/2010/main" val="2296066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244440-D801-40F1-8DC9-A8E1CD037087}" type="datetimeFigureOut">
              <a:rPr lang="en-US" smtClean="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BB37A9-0544-46E0-ADE0-09FE36BD45F5}" type="slidenum">
              <a:rPr lang="en-US" smtClean="0"/>
              <a:t>‹#›</a:t>
            </a:fld>
            <a:endParaRPr lang="en-US" dirty="0"/>
          </a:p>
        </p:txBody>
      </p:sp>
    </p:spTree>
    <p:extLst>
      <p:ext uri="{BB962C8B-B14F-4D97-AF65-F5344CB8AC3E}">
        <p14:creationId xmlns:p14="http://schemas.microsoft.com/office/powerpoint/2010/main" val="2290081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44440-D801-40F1-8DC9-A8E1CD037087}" type="datetimeFigureOut">
              <a:rPr lang="en-US" smtClean="0"/>
              <a:t>11/12/2020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B37A9-0544-46E0-ADE0-09FE36BD45F5}" type="slidenum">
              <a:rPr lang="en-US" smtClean="0"/>
              <a:t>‹#›</a:t>
            </a:fld>
            <a:endParaRPr lang="en-US" dirty="0"/>
          </a:p>
        </p:txBody>
      </p:sp>
    </p:spTree>
    <p:extLst>
      <p:ext uri="{BB962C8B-B14F-4D97-AF65-F5344CB8AC3E}">
        <p14:creationId xmlns:p14="http://schemas.microsoft.com/office/powerpoint/2010/main" val="731062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hyperlink" Target="http://www.public.artist.or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publicartist.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ctrca.org/smwvbes-certifications/" TargetMode="External"/><Relationship Id="rId2" Type="http://schemas.openxmlformats.org/officeDocument/2006/relationships/hyperlink" Target="mailto:edward.cruzjr@uhs-sa.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publicartist.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Raquel.Belden@uhs-sa.com" TargetMode="External"/><Relationship Id="rId2" Type="http://schemas.openxmlformats.org/officeDocument/2006/relationships/hyperlink" Target="mailto:Allison.Lane@uhs-sa.com" TargetMode="External"/><Relationship Id="rId1" Type="http://schemas.openxmlformats.org/officeDocument/2006/relationships/slideLayout" Target="../slideLayouts/slideLayout2.xml"/><Relationship Id="rId4" Type="http://schemas.openxmlformats.org/officeDocument/2006/relationships/hyperlink" Target="http://www.publicartist.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anita.martin@uhs-sa.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latin typeface="+mn-lt"/>
              </a:rPr>
              <a:t>SALUD-ARTE: Art of Healing</a:t>
            </a:r>
            <a:endParaRPr lang="en-US" dirty="0">
              <a:latin typeface="+mn-lt"/>
            </a:endParaRPr>
          </a:p>
        </p:txBody>
      </p:sp>
      <p:sp>
        <p:nvSpPr>
          <p:cNvPr id="5" name="Subtitle 4"/>
          <p:cNvSpPr>
            <a:spLocks noGrp="1"/>
          </p:cNvSpPr>
          <p:nvPr>
            <p:ph type="subTitle" idx="1"/>
          </p:nvPr>
        </p:nvSpPr>
        <p:spPr/>
        <p:txBody>
          <a:bodyPr>
            <a:normAutofit fontScale="77500" lnSpcReduction="20000"/>
          </a:bodyPr>
          <a:lstStyle/>
          <a:p>
            <a:r>
              <a:rPr lang="en-US" dirty="0" smtClean="0"/>
              <a:t>Community </a:t>
            </a:r>
            <a:r>
              <a:rPr lang="en-US" smtClean="0"/>
              <a:t>Presentations  </a:t>
            </a:r>
            <a:r>
              <a:rPr lang="en-US" smtClean="0"/>
              <a:t>Fall 2020</a:t>
            </a:r>
            <a:endParaRPr lang="en-US" dirty="0" smtClean="0"/>
          </a:p>
          <a:p>
            <a:r>
              <a:rPr lang="en-US" dirty="0" smtClean="0"/>
              <a:t>Women’s &amp; Children’s </a:t>
            </a:r>
            <a:r>
              <a:rPr lang="en-US" dirty="0" smtClean="0"/>
              <a:t>Hospital</a:t>
            </a:r>
          </a:p>
          <a:p>
            <a:endParaRPr lang="en-US" dirty="0" smtClean="0"/>
          </a:p>
          <a:p>
            <a:endParaRPr lang="en-US" dirty="0" smtClean="0"/>
          </a:p>
          <a:p>
            <a:endParaRPr lang="en-US" dirty="0"/>
          </a:p>
        </p:txBody>
      </p:sp>
    </p:spTree>
    <p:extLst>
      <p:ext uri="{BB962C8B-B14F-4D97-AF65-F5344CB8AC3E}">
        <p14:creationId xmlns:p14="http://schemas.microsoft.com/office/powerpoint/2010/main" val="3629560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Art Procurement</a:t>
            </a:r>
            <a:endParaRPr lang="en-US" b="1" dirty="0"/>
          </a:p>
        </p:txBody>
      </p:sp>
      <p:pic>
        <p:nvPicPr>
          <p:cNvPr id="4" name="Picture 3" descr="Aloe Bait Bal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058" y="1688353"/>
            <a:ext cx="2939049" cy="4228313"/>
          </a:xfrm>
          <a:prstGeom prst="rect">
            <a:avLst/>
          </a:prstGeom>
          <a:ln w="38100" cmpd="sng">
            <a:solidFill>
              <a:srgbClr val="002D74"/>
            </a:solidFill>
          </a:ln>
        </p:spPr>
      </p:pic>
      <p:sp>
        <p:nvSpPr>
          <p:cNvPr id="6" name="Rectangle 5"/>
          <p:cNvSpPr/>
          <p:nvPr/>
        </p:nvSpPr>
        <p:spPr>
          <a:xfrm>
            <a:off x="1150470" y="5929719"/>
            <a:ext cx="4960470" cy="369332"/>
          </a:xfrm>
          <a:prstGeom prst="rect">
            <a:avLst/>
          </a:prstGeom>
        </p:spPr>
        <p:txBody>
          <a:bodyPr wrap="square">
            <a:spAutoFit/>
          </a:bodyPr>
          <a:lstStyle/>
          <a:p>
            <a:r>
              <a:rPr lang="en-US" b="1" dirty="0" smtClean="0">
                <a:solidFill>
                  <a:srgbClr val="002D74"/>
                </a:solidFill>
              </a:rPr>
              <a:t>Doug </a:t>
            </a:r>
            <a:r>
              <a:rPr lang="en-US" b="1" dirty="0" err="1" smtClean="0">
                <a:solidFill>
                  <a:srgbClr val="002D74"/>
                </a:solidFill>
              </a:rPr>
              <a:t>McLarty</a:t>
            </a:r>
            <a:r>
              <a:rPr lang="en-US" b="1" dirty="0" smtClean="0">
                <a:solidFill>
                  <a:srgbClr val="002D74"/>
                </a:solidFill>
              </a:rPr>
              <a:t>, </a:t>
            </a:r>
            <a:r>
              <a:rPr lang="en-US" b="1" i="1" dirty="0" smtClean="0">
                <a:solidFill>
                  <a:srgbClr val="002D74"/>
                </a:solidFill>
              </a:rPr>
              <a:t>Aloe Bait Ball</a:t>
            </a:r>
          </a:p>
        </p:txBody>
      </p:sp>
      <p:pic>
        <p:nvPicPr>
          <p:cNvPr id="7" name="Picture 6" descr="BurinkWaitingForRain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7033" y="1688353"/>
            <a:ext cx="3029859" cy="4241802"/>
          </a:xfrm>
          <a:prstGeom prst="rect">
            <a:avLst/>
          </a:prstGeom>
          <a:ln w="38100" cmpd="sng">
            <a:solidFill>
              <a:srgbClr val="002D74"/>
            </a:solidFill>
          </a:ln>
        </p:spPr>
      </p:pic>
      <p:sp>
        <p:nvSpPr>
          <p:cNvPr id="8" name="Rectangle 7"/>
          <p:cNvSpPr/>
          <p:nvPr/>
        </p:nvSpPr>
        <p:spPr>
          <a:xfrm>
            <a:off x="8322234" y="5932706"/>
            <a:ext cx="4960470" cy="369332"/>
          </a:xfrm>
          <a:prstGeom prst="rect">
            <a:avLst/>
          </a:prstGeom>
        </p:spPr>
        <p:txBody>
          <a:bodyPr wrap="square">
            <a:spAutoFit/>
          </a:bodyPr>
          <a:lstStyle/>
          <a:p>
            <a:r>
              <a:rPr lang="en-US" b="1" dirty="0" smtClean="0">
                <a:solidFill>
                  <a:srgbClr val="002D74"/>
                </a:solidFill>
              </a:rPr>
              <a:t>Ruth </a:t>
            </a:r>
            <a:r>
              <a:rPr lang="en-US" b="1" dirty="0" err="1" smtClean="0">
                <a:solidFill>
                  <a:srgbClr val="002D74"/>
                </a:solidFill>
              </a:rPr>
              <a:t>Burink</a:t>
            </a:r>
            <a:r>
              <a:rPr lang="en-US" b="1" dirty="0" smtClean="0">
                <a:solidFill>
                  <a:srgbClr val="002D74"/>
                </a:solidFill>
              </a:rPr>
              <a:t>, </a:t>
            </a:r>
            <a:r>
              <a:rPr lang="en-US" b="1" i="1" dirty="0" smtClean="0">
                <a:solidFill>
                  <a:srgbClr val="002D74"/>
                </a:solidFill>
              </a:rPr>
              <a:t>Waiting for Rain</a:t>
            </a:r>
          </a:p>
        </p:txBody>
      </p:sp>
      <p:pic>
        <p:nvPicPr>
          <p:cNvPr id="9" name="Picture 8" descr="Green Agav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9503" y="2218328"/>
            <a:ext cx="3698378" cy="3698378"/>
          </a:xfrm>
          <a:prstGeom prst="rect">
            <a:avLst/>
          </a:prstGeom>
          <a:ln w="38100" cmpd="sng">
            <a:solidFill>
              <a:srgbClr val="002D74"/>
            </a:solidFill>
          </a:ln>
        </p:spPr>
      </p:pic>
      <p:sp>
        <p:nvSpPr>
          <p:cNvPr id="10" name="Rectangle 9"/>
          <p:cNvSpPr/>
          <p:nvPr/>
        </p:nvSpPr>
        <p:spPr>
          <a:xfrm>
            <a:off x="4398682" y="5927786"/>
            <a:ext cx="4960470" cy="369332"/>
          </a:xfrm>
          <a:prstGeom prst="rect">
            <a:avLst/>
          </a:prstGeom>
        </p:spPr>
        <p:txBody>
          <a:bodyPr wrap="square">
            <a:spAutoFit/>
          </a:bodyPr>
          <a:lstStyle/>
          <a:p>
            <a:r>
              <a:rPr lang="en-US" b="1" dirty="0" smtClean="0">
                <a:solidFill>
                  <a:srgbClr val="002D74"/>
                </a:solidFill>
              </a:rPr>
              <a:t>Trish </a:t>
            </a:r>
            <a:r>
              <a:rPr lang="en-US" b="1" dirty="0" err="1" smtClean="0">
                <a:solidFill>
                  <a:srgbClr val="002D74"/>
                </a:solidFill>
              </a:rPr>
              <a:t>Simonite</a:t>
            </a:r>
            <a:r>
              <a:rPr lang="en-US" b="1" dirty="0" smtClean="0">
                <a:solidFill>
                  <a:srgbClr val="002D74"/>
                </a:solidFill>
              </a:rPr>
              <a:t>, </a:t>
            </a:r>
            <a:r>
              <a:rPr lang="en-US" b="1" i="1" dirty="0" smtClean="0">
                <a:solidFill>
                  <a:srgbClr val="002D74"/>
                </a:solidFill>
              </a:rPr>
              <a:t>Green Aloe</a:t>
            </a:r>
            <a:endParaRPr lang="en-US" dirty="0">
              <a:solidFill>
                <a:srgbClr val="002D74"/>
              </a:solidFill>
            </a:endParaRPr>
          </a:p>
        </p:txBody>
      </p:sp>
    </p:spTree>
    <p:extLst>
      <p:ext uri="{BB962C8B-B14F-4D97-AF65-F5344CB8AC3E}">
        <p14:creationId xmlns:p14="http://schemas.microsoft.com/office/powerpoint/2010/main" val="1227006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a:t/>
            </a:r>
            <a:br>
              <a:rPr lang="en-US" b="1" dirty="0"/>
            </a:br>
            <a:r>
              <a:rPr lang="en-US" b="1" dirty="0" smtClean="0"/>
              <a:t>Phase I: Calls A &amp; B for Design Enhancement</a:t>
            </a:r>
            <a:br>
              <a:rPr lang="en-US" b="1" dirty="0" smtClean="0"/>
            </a:br>
            <a:r>
              <a:rPr lang="en-US" b="1" dirty="0" smtClean="0"/>
              <a:t>November 15th, 2020-March 1st, 2021</a:t>
            </a:r>
            <a:br>
              <a:rPr lang="en-US" b="1" dirty="0" smtClean="0"/>
            </a:br>
            <a:r>
              <a:rPr lang="en-US" b="1" dirty="0"/>
              <a:t/>
            </a:r>
            <a:br>
              <a:rPr lang="en-US" b="1" dirty="0"/>
            </a:br>
            <a:endParaRPr lang="en-US" b="1"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hlinkClick r:id="rId2"/>
              </a:rPr>
              <a:t>www.publicartist.org</a:t>
            </a:r>
            <a:endParaRPr lang="en-US" dirty="0" smtClean="0"/>
          </a:p>
          <a:p>
            <a:pPr marL="0" indent="0">
              <a:buNone/>
            </a:pPr>
            <a:r>
              <a:rPr lang="en-US" dirty="0"/>
              <a:t>-</a:t>
            </a:r>
            <a:r>
              <a:rPr lang="en-US" dirty="0" smtClean="0"/>
              <a:t>CALL WCH DE1-A: Design Enhancement, patient room and corridors, Floors G-12</a:t>
            </a:r>
          </a:p>
          <a:p>
            <a:pPr marL="0" indent="0">
              <a:buNone/>
            </a:pPr>
            <a:r>
              <a:rPr lang="en-US" dirty="0" smtClean="0"/>
              <a:t>Opportunity for Solo, Mentor| Apprentice teams, each artist will design (2) floors</a:t>
            </a:r>
          </a:p>
          <a:p>
            <a:pPr marL="0" indent="0">
              <a:buNone/>
            </a:pPr>
            <a:endParaRPr lang="en-US" dirty="0" smtClean="0"/>
          </a:p>
          <a:p>
            <a:pPr marL="0" indent="0">
              <a:buNone/>
            </a:pPr>
            <a:r>
              <a:rPr lang="en-US" dirty="0"/>
              <a:t>-</a:t>
            </a:r>
            <a:r>
              <a:rPr lang="en-US" dirty="0" smtClean="0"/>
              <a:t>CALL WCH DE 1-B: Design Enhancement, Elevator Lobbies, Floors G-12, artist or artist team will design (12) areas on each floor and integrate wayfinding and donor signage. </a:t>
            </a:r>
            <a:r>
              <a:rPr lang="en-US" i="1" dirty="0" smtClean="0"/>
              <a:t>Experienced artist required, not a mentor opportunity.</a:t>
            </a:r>
            <a:endParaRPr lang="en-US" dirty="0" smtClean="0"/>
          </a:p>
          <a:p>
            <a:pPr marL="0" indent="0">
              <a:buNone/>
            </a:pPr>
            <a:endParaRPr lang="en-US" dirty="0" smtClean="0"/>
          </a:p>
          <a:p>
            <a:pPr marL="0" indent="0">
              <a:buNone/>
            </a:pPr>
            <a:r>
              <a:rPr lang="en-US" dirty="0" smtClean="0"/>
              <a:t>Artist applying will receive:</a:t>
            </a:r>
          </a:p>
          <a:p>
            <a:pPr>
              <a:buFontTx/>
              <a:buChar char="-"/>
            </a:pPr>
            <a:r>
              <a:rPr lang="en-US" dirty="0" smtClean="0"/>
              <a:t>Detailed elevations and description of art work locations</a:t>
            </a:r>
          </a:p>
          <a:p>
            <a:pPr>
              <a:buFontTx/>
              <a:buChar char="-"/>
            </a:pPr>
            <a:r>
              <a:rPr lang="en-US" dirty="0" smtClean="0"/>
              <a:t>Instructions on how to register as a UHS vendor</a:t>
            </a:r>
          </a:p>
          <a:p>
            <a:pPr>
              <a:buFontTx/>
              <a:buChar char="-"/>
            </a:pPr>
            <a:r>
              <a:rPr lang="en-US" dirty="0" smtClean="0"/>
              <a:t>Description of what the scope and expectations will be working with us and our Architect team, Marmon </a:t>
            </a:r>
            <a:r>
              <a:rPr lang="en-US" dirty="0" err="1" smtClean="0"/>
              <a:t>Mok</a:t>
            </a:r>
            <a:r>
              <a:rPr lang="en-US" dirty="0" smtClean="0"/>
              <a:t>, San Antonio and ZGF, Los Angeles.</a:t>
            </a:r>
          </a:p>
          <a:p>
            <a:pPr>
              <a:buFontTx/>
              <a:buChar char="-"/>
            </a:pPr>
            <a:r>
              <a:rPr lang="en-US" dirty="0" smtClean="0"/>
              <a:t>Artists will be reviewed by our UHS Art Committee and notified in mid- March if selected</a:t>
            </a:r>
          </a:p>
          <a:p>
            <a:pPr>
              <a:buFontTx/>
              <a:buChar char="-"/>
            </a:pPr>
            <a:endParaRPr lang="en-US" dirty="0" smtClean="0"/>
          </a:p>
          <a:p>
            <a:endParaRPr lang="en-US" dirty="0" smtClean="0"/>
          </a:p>
          <a:p>
            <a:endParaRPr lang="en-US" dirty="0"/>
          </a:p>
        </p:txBody>
      </p:sp>
    </p:spTree>
    <p:extLst>
      <p:ext uri="{BB962C8B-B14F-4D97-AF65-F5344CB8AC3E}">
        <p14:creationId xmlns:p14="http://schemas.microsoft.com/office/powerpoint/2010/main" val="2460077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 Call C for Design Enhancement</a:t>
            </a:r>
            <a:endParaRPr lang="en-US" dirty="0"/>
          </a:p>
        </p:txBody>
      </p:sp>
      <p:sp>
        <p:nvSpPr>
          <p:cNvPr id="3" name="Content Placeholder 2"/>
          <p:cNvSpPr>
            <a:spLocks noGrp="1"/>
          </p:cNvSpPr>
          <p:nvPr>
            <p:ph idx="1"/>
          </p:nvPr>
        </p:nvSpPr>
        <p:spPr/>
        <p:txBody>
          <a:bodyPr>
            <a:normAutofit lnSpcReduction="10000"/>
          </a:bodyPr>
          <a:lstStyle/>
          <a:p>
            <a:r>
              <a:rPr lang="en-US" dirty="0" smtClean="0">
                <a:hlinkClick r:id="rId2"/>
              </a:rPr>
              <a:t>www.publicartist.org</a:t>
            </a:r>
            <a:endParaRPr lang="en-US" dirty="0" smtClean="0"/>
          </a:p>
          <a:p>
            <a:endParaRPr lang="en-US" dirty="0"/>
          </a:p>
          <a:p>
            <a:r>
              <a:rPr lang="en-US" dirty="0" smtClean="0"/>
              <a:t>Call WCH DE1- C, Design Enhancement of main lobby architectural glass signature wall with design for exterior and interior. Exterior to be enhanced with a pattern or design and interior to hold the names of 20,000 donors to the new Women’s &amp; Children’s Hospital.</a:t>
            </a:r>
          </a:p>
          <a:p>
            <a:r>
              <a:rPr lang="en-US" i="1" dirty="0" smtClean="0"/>
              <a:t>Artist must have experience and this is not an opportunity for a mentor and apprentice team</a:t>
            </a:r>
          </a:p>
          <a:p>
            <a:r>
              <a:rPr lang="en-US" dirty="0" smtClean="0">
                <a:solidFill>
                  <a:srgbClr val="FF0000"/>
                </a:solidFill>
              </a:rPr>
              <a:t>Opens November 15</a:t>
            </a:r>
            <a:r>
              <a:rPr lang="en-US" baseline="30000" dirty="0" smtClean="0">
                <a:solidFill>
                  <a:srgbClr val="FF0000"/>
                </a:solidFill>
              </a:rPr>
              <a:t>th</a:t>
            </a:r>
            <a:r>
              <a:rPr lang="en-US" dirty="0" smtClean="0">
                <a:solidFill>
                  <a:srgbClr val="FF0000"/>
                </a:solidFill>
              </a:rPr>
              <a:t> and </a:t>
            </a:r>
            <a:r>
              <a:rPr lang="en-US" u="sng" dirty="0" smtClean="0">
                <a:solidFill>
                  <a:srgbClr val="FF0000"/>
                </a:solidFill>
              </a:rPr>
              <a:t>closes</a:t>
            </a:r>
            <a:r>
              <a:rPr lang="en-US" dirty="0" smtClean="0">
                <a:solidFill>
                  <a:srgbClr val="FF0000"/>
                </a:solidFill>
              </a:rPr>
              <a:t> January, 17</a:t>
            </a:r>
            <a:r>
              <a:rPr lang="en-US" baseline="30000" dirty="0" smtClean="0">
                <a:solidFill>
                  <a:srgbClr val="FF0000"/>
                </a:solidFill>
              </a:rPr>
              <a:t>th</a:t>
            </a:r>
            <a:r>
              <a:rPr lang="en-US" dirty="0" smtClean="0">
                <a:solidFill>
                  <a:srgbClr val="FF0000"/>
                </a:solidFill>
              </a:rPr>
              <a:t> 11 PM CST</a:t>
            </a:r>
          </a:p>
          <a:p>
            <a:r>
              <a:rPr lang="en-US" dirty="0" smtClean="0">
                <a:solidFill>
                  <a:srgbClr val="FF0000"/>
                </a:solidFill>
              </a:rPr>
              <a:t>Please note accelerated close date</a:t>
            </a:r>
          </a:p>
          <a:p>
            <a:pPr marL="0" indent="0">
              <a:buNone/>
            </a:pPr>
            <a:endParaRPr lang="en-US" dirty="0"/>
          </a:p>
        </p:txBody>
      </p:sp>
    </p:spTree>
    <p:extLst>
      <p:ext uri="{BB962C8B-B14F-4D97-AF65-F5344CB8AC3E}">
        <p14:creationId xmlns:p14="http://schemas.microsoft.com/office/powerpoint/2010/main" val="2417551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Vendor Registration Support</a:t>
            </a:r>
            <a:endParaRPr lang="en-US" b="1" dirty="0"/>
          </a:p>
        </p:txBody>
      </p:sp>
      <p:sp>
        <p:nvSpPr>
          <p:cNvPr id="6" name="Content Placeholder 2"/>
          <p:cNvSpPr>
            <a:spLocks noGrp="1"/>
          </p:cNvSpPr>
          <p:nvPr>
            <p:ph idx="1"/>
          </p:nvPr>
        </p:nvSpPr>
        <p:spPr>
          <a:xfrm>
            <a:off x="838200" y="1825625"/>
            <a:ext cx="10515600" cy="4832870"/>
          </a:xfrm>
        </p:spPr>
        <p:txBody>
          <a:bodyPr>
            <a:normAutofit fontScale="92500" lnSpcReduction="10000"/>
          </a:bodyPr>
          <a:lstStyle/>
          <a:p>
            <a:r>
              <a:rPr lang="en-US" dirty="0" smtClean="0"/>
              <a:t>Contact information: </a:t>
            </a:r>
            <a:r>
              <a:rPr lang="en-US" dirty="0" smtClean="0">
                <a:hlinkClick r:id="rId2"/>
              </a:rPr>
              <a:t>edward.cruzjr@uhs-sa.com</a:t>
            </a:r>
            <a:r>
              <a:rPr lang="en-US" dirty="0" smtClean="0"/>
              <a:t> or 210.743.6402</a:t>
            </a:r>
          </a:p>
          <a:p>
            <a:pPr lvl="1"/>
            <a:r>
              <a:rPr lang="en-US" dirty="0" smtClean="0"/>
              <a:t>Call me </a:t>
            </a:r>
            <a:r>
              <a:rPr lang="en-US" smtClean="0"/>
              <a:t>lets talk!</a:t>
            </a:r>
            <a:endParaRPr lang="en-US" dirty="0" smtClean="0"/>
          </a:p>
          <a:p>
            <a:r>
              <a:rPr lang="en-US" dirty="0" smtClean="0"/>
              <a:t>NAICS Code: 711510,711410, 541430</a:t>
            </a:r>
          </a:p>
          <a:p>
            <a:r>
              <a:rPr lang="en-US" dirty="0" smtClean="0"/>
              <a:t>Artist can seek certification, services are free and performed by the local certification agency SCTRCA paid for by UHS for the benefit of the small business community</a:t>
            </a:r>
          </a:p>
          <a:p>
            <a:pPr lvl="1"/>
            <a:r>
              <a:rPr lang="en-US" dirty="0" smtClean="0"/>
              <a:t>South Central Texas Regional Certification Agency</a:t>
            </a:r>
            <a:r>
              <a:rPr lang="en-US" dirty="0"/>
              <a:t> </a:t>
            </a:r>
            <a:r>
              <a:rPr lang="en-US" dirty="0" smtClean="0"/>
              <a:t>link</a:t>
            </a:r>
            <a:r>
              <a:rPr lang="en-US" dirty="0"/>
              <a:t>: </a:t>
            </a:r>
            <a:r>
              <a:rPr lang="en-US" dirty="0">
                <a:hlinkClick r:id="rId3"/>
              </a:rPr>
              <a:t>https://sctrca.org/smwvbes-certifications</a:t>
            </a:r>
            <a:r>
              <a:rPr lang="en-US" dirty="0" smtClean="0">
                <a:hlinkClick r:id="rId3"/>
              </a:rPr>
              <a:t>/</a:t>
            </a:r>
            <a:r>
              <a:rPr lang="en-US" dirty="0" smtClean="0"/>
              <a:t> </a:t>
            </a:r>
          </a:p>
          <a:p>
            <a:pPr lvl="1"/>
            <a:r>
              <a:rPr lang="en-US" dirty="0" smtClean="0"/>
              <a:t>The application process is completely on line no social interaction required, no carbon footprint and all documentation is electronic</a:t>
            </a:r>
          </a:p>
          <a:p>
            <a:pPr lvl="1"/>
            <a:r>
              <a:rPr lang="en-US" dirty="0" smtClean="0"/>
              <a:t>Businesses can seek Small Business Enterprise certifications at a minimum  based on SBA size standards</a:t>
            </a:r>
          </a:p>
          <a:p>
            <a:pPr lvl="1"/>
            <a:r>
              <a:rPr lang="en-US" dirty="0" smtClean="0"/>
              <a:t>Business owners may also seek to have their business identified as a AABE, HABE, NABE, MBE, WBE or VBE</a:t>
            </a:r>
          </a:p>
          <a:p>
            <a:pPr lvl="1"/>
            <a:endParaRPr lang="en-US" dirty="0"/>
          </a:p>
        </p:txBody>
      </p:sp>
    </p:spTree>
    <p:extLst>
      <p:ext uri="{BB962C8B-B14F-4D97-AF65-F5344CB8AC3E}">
        <p14:creationId xmlns:p14="http://schemas.microsoft.com/office/powerpoint/2010/main" val="2187086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Calls: Salud-Arte: Art of Healing</a:t>
            </a:r>
            <a:endParaRPr lang="en-US" dirty="0"/>
          </a:p>
        </p:txBody>
      </p:sp>
      <p:sp>
        <p:nvSpPr>
          <p:cNvPr id="3" name="Content Placeholder 2"/>
          <p:cNvSpPr>
            <a:spLocks noGrp="1"/>
          </p:cNvSpPr>
          <p:nvPr>
            <p:ph idx="1"/>
          </p:nvPr>
        </p:nvSpPr>
        <p:spPr/>
        <p:txBody>
          <a:bodyPr>
            <a:normAutofit lnSpcReduction="10000"/>
          </a:bodyPr>
          <a:lstStyle/>
          <a:p>
            <a:r>
              <a:rPr lang="en-US" dirty="0" smtClean="0"/>
              <a:t>Phase II: Public Art Site Specific</a:t>
            </a:r>
          </a:p>
          <a:p>
            <a:r>
              <a:rPr lang="en-US" dirty="0" smtClean="0"/>
              <a:t>Public presentations will begin in January- March 2021</a:t>
            </a:r>
          </a:p>
          <a:p>
            <a:r>
              <a:rPr lang="en-US" dirty="0" smtClean="0"/>
              <a:t>Calls open for Phase II, March 1 – June 1, 2021</a:t>
            </a:r>
          </a:p>
          <a:p>
            <a:endParaRPr lang="en-US" dirty="0"/>
          </a:p>
          <a:p>
            <a:r>
              <a:rPr lang="en-US" dirty="0" smtClean="0"/>
              <a:t>Selection and finalists will be notified, mid-late June, 2021</a:t>
            </a:r>
          </a:p>
          <a:p>
            <a:r>
              <a:rPr lang="en-US" dirty="0" smtClean="0"/>
              <a:t>Phase II: Art Procurement</a:t>
            </a:r>
          </a:p>
          <a:p>
            <a:r>
              <a:rPr lang="en-US" dirty="0" smtClean="0"/>
              <a:t>Public presentations will begin, Fall 2021</a:t>
            </a:r>
          </a:p>
          <a:p>
            <a:r>
              <a:rPr lang="en-US" dirty="0" smtClean="0"/>
              <a:t>Calls open for Phase II, November 15, 2021- June 1, 2022</a:t>
            </a:r>
          </a:p>
          <a:p>
            <a:r>
              <a:rPr lang="en-US" dirty="0" smtClean="0"/>
              <a:t>All updates subject to change: Check </a:t>
            </a:r>
            <a:r>
              <a:rPr lang="en-US" dirty="0" smtClean="0">
                <a:hlinkClick r:id="rId2"/>
              </a:rPr>
              <a:t>www.publicartist.org</a:t>
            </a:r>
            <a:r>
              <a:rPr lang="en-US" dirty="0" smtClean="0"/>
              <a:t> </a:t>
            </a:r>
            <a:endParaRPr lang="en-US" dirty="0"/>
          </a:p>
        </p:txBody>
      </p:sp>
    </p:spTree>
    <p:extLst>
      <p:ext uri="{BB962C8B-B14F-4D97-AF65-F5344CB8AC3E}">
        <p14:creationId xmlns:p14="http://schemas.microsoft.com/office/powerpoint/2010/main" val="3006912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Content Placeholder 2"/>
          <p:cNvSpPr>
            <a:spLocks noGrp="1"/>
          </p:cNvSpPr>
          <p:nvPr>
            <p:ph idx="1"/>
          </p:nvPr>
        </p:nvSpPr>
        <p:spPr/>
        <p:txBody>
          <a:bodyPr>
            <a:normAutofit lnSpcReduction="10000"/>
          </a:bodyPr>
          <a:lstStyle/>
          <a:p>
            <a:r>
              <a:rPr lang="en-US" dirty="0" smtClean="0"/>
              <a:t>Please email general questions to:</a:t>
            </a:r>
          </a:p>
          <a:p>
            <a:r>
              <a:rPr lang="en-US" dirty="0" smtClean="0"/>
              <a:t>Allison Hays Lane, Curator &amp; Archivist</a:t>
            </a:r>
          </a:p>
          <a:p>
            <a:pPr marL="0" indent="0">
              <a:buNone/>
            </a:pPr>
            <a:r>
              <a:rPr lang="en-US" dirty="0" smtClean="0"/>
              <a:t>   Planning, Design &amp; Construction | Corporate Communications</a:t>
            </a:r>
          </a:p>
          <a:p>
            <a:pPr marL="0" indent="0">
              <a:buNone/>
            </a:pPr>
            <a:r>
              <a:rPr lang="en-US" dirty="0"/>
              <a:t> </a:t>
            </a:r>
            <a:r>
              <a:rPr lang="en-US" dirty="0" smtClean="0"/>
              <a:t>  Raquel Belden, Administrative Assistant</a:t>
            </a:r>
          </a:p>
          <a:p>
            <a:pPr marL="0" indent="0">
              <a:buNone/>
            </a:pPr>
            <a:r>
              <a:rPr lang="en-US" dirty="0"/>
              <a:t> </a:t>
            </a:r>
            <a:r>
              <a:rPr lang="en-US" dirty="0" smtClean="0"/>
              <a:t>  </a:t>
            </a:r>
            <a:r>
              <a:rPr lang="en-US" dirty="0" smtClean="0">
                <a:hlinkClick r:id="rId2"/>
              </a:rPr>
              <a:t>Allison.Lane@uhs-sa.com</a:t>
            </a:r>
            <a:endParaRPr lang="en-US" dirty="0" smtClean="0"/>
          </a:p>
          <a:p>
            <a:pPr marL="0" indent="0">
              <a:buNone/>
            </a:pPr>
            <a:r>
              <a:rPr lang="en-US" dirty="0"/>
              <a:t> </a:t>
            </a:r>
            <a:r>
              <a:rPr lang="en-US" dirty="0" smtClean="0"/>
              <a:t>  </a:t>
            </a:r>
            <a:r>
              <a:rPr lang="en-US" dirty="0" smtClean="0">
                <a:hlinkClick r:id="rId3"/>
              </a:rPr>
              <a:t>Raquel.Belden@uhs-sa.com</a:t>
            </a:r>
            <a:r>
              <a:rPr lang="en-US" dirty="0" smtClean="0"/>
              <a:t> </a:t>
            </a:r>
          </a:p>
          <a:p>
            <a:pPr marL="0" indent="0">
              <a:buNone/>
            </a:pPr>
            <a:endParaRPr lang="en-US" dirty="0"/>
          </a:p>
          <a:p>
            <a:pPr marL="0" indent="0">
              <a:buNone/>
            </a:pPr>
            <a:r>
              <a:rPr lang="en-US" dirty="0" smtClean="0"/>
              <a:t>Submission questions: </a:t>
            </a:r>
            <a:r>
              <a:rPr lang="en-US" dirty="0" smtClean="0">
                <a:hlinkClick r:id="rId4"/>
              </a:rPr>
              <a:t>www.publicartist.org</a:t>
            </a:r>
            <a:r>
              <a:rPr lang="en-US" dirty="0" smtClean="0"/>
              <a:t> </a:t>
            </a:r>
          </a:p>
          <a:p>
            <a:pPr marL="0" indent="0">
              <a:buNone/>
            </a:pPr>
            <a:r>
              <a:rPr lang="en-US" dirty="0" smtClean="0"/>
              <a:t>THANK YOU for your support!</a:t>
            </a:r>
            <a:endParaRPr lang="en-US" dirty="0"/>
          </a:p>
        </p:txBody>
      </p:sp>
    </p:spTree>
    <p:extLst>
      <p:ext uri="{BB962C8B-B14F-4D97-AF65-F5344CB8AC3E}">
        <p14:creationId xmlns:p14="http://schemas.microsoft.com/office/powerpoint/2010/main" val="2685025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Introduction &amp; </a:t>
            </a:r>
            <a:r>
              <a:rPr lang="en-US" b="1" dirty="0"/>
              <a:t>Welcome</a:t>
            </a:r>
            <a:br>
              <a:rPr lang="en-US" b="1" dirty="0"/>
            </a:br>
            <a:r>
              <a:rPr lang="en-US" b="1" dirty="0"/>
              <a:t>Women’s and Children’s Hospital</a:t>
            </a:r>
            <a:endParaRPr lang="en-US" dirty="0"/>
          </a:p>
        </p:txBody>
      </p:sp>
      <p:pic>
        <p:nvPicPr>
          <p:cNvPr id="4" name="Content Placeholder 3" descr="UHS_Tower-Northeast_LR.png"/>
          <p:cNvPicPr>
            <a:picLocks noGrp="1" noChangeAspect="1"/>
          </p:cNvPicPr>
          <p:nvPr>
            <p:ph idx="1"/>
          </p:nvPr>
        </p:nvPicPr>
        <p:blipFill>
          <a:blip r:embed="rId2">
            <a:extLst>
              <a:ext uri="{28A0092B-C50C-407E-A947-70E740481C1C}">
                <a14:useLocalDpi xmlns:a14="http://schemas.microsoft.com/office/drawing/2010/main" val="0"/>
              </a:ext>
            </a:extLst>
          </a:blip>
          <a:srcRect t="15636" b="15636"/>
          <a:stretch>
            <a:fillRect/>
          </a:stretch>
        </p:blipFill>
        <p:spPr>
          <a:xfrm>
            <a:off x="1180353" y="1840567"/>
            <a:ext cx="10515600" cy="4351338"/>
          </a:xfrm>
          <a:ln w="38100" cmpd="sng">
            <a:solidFill>
              <a:srgbClr val="002D74"/>
            </a:solidFill>
          </a:ln>
        </p:spPr>
      </p:pic>
    </p:spTree>
    <p:extLst>
      <p:ext uri="{BB962C8B-B14F-4D97-AF65-F5344CB8AC3E}">
        <p14:creationId xmlns:p14="http://schemas.microsoft.com/office/powerpoint/2010/main" val="612325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Women’s and Children’s Hospital</a:t>
            </a:r>
            <a:endParaRPr lang="en-US" b="1" dirty="0"/>
          </a:p>
        </p:txBody>
      </p:sp>
      <p:pic>
        <p:nvPicPr>
          <p:cNvPr id="6" name="Picture 5" descr="2020.01.28_UHS Stacking Licensed Bed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1361" y="1383571"/>
            <a:ext cx="6021698" cy="5175605"/>
          </a:xfrm>
          <a:prstGeom prst="rect">
            <a:avLst/>
          </a:prstGeom>
        </p:spPr>
      </p:pic>
    </p:spTree>
    <p:extLst>
      <p:ext uri="{BB962C8B-B14F-4D97-AF65-F5344CB8AC3E}">
        <p14:creationId xmlns:p14="http://schemas.microsoft.com/office/powerpoint/2010/main" val="3740788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Community </a:t>
            </a:r>
            <a:r>
              <a:rPr lang="en-US" b="1" dirty="0"/>
              <a:t>Relations</a:t>
            </a:r>
            <a:br>
              <a:rPr lang="en-US" b="1" dirty="0"/>
            </a:br>
            <a:r>
              <a:rPr lang="en-US" sz="3600" b="1" dirty="0" smtClean="0"/>
              <a:t>Who We Are:</a:t>
            </a:r>
            <a:endParaRPr lang="en-US" b="1" dirty="0"/>
          </a:p>
        </p:txBody>
      </p:sp>
      <p:sp>
        <p:nvSpPr>
          <p:cNvPr id="3" name="Content Placeholder 2"/>
          <p:cNvSpPr>
            <a:spLocks noGrp="1"/>
          </p:cNvSpPr>
          <p:nvPr>
            <p:ph idx="1"/>
          </p:nvPr>
        </p:nvSpPr>
        <p:spPr>
          <a:xfrm>
            <a:off x="1303175" y="1752600"/>
            <a:ext cx="4876800" cy="5105400"/>
          </a:xfrm>
        </p:spPr>
        <p:txBody>
          <a:bodyPr>
            <a:normAutofit/>
          </a:bodyPr>
          <a:lstStyle/>
          <a:p>
            <a:pPr marL="0" indent="0">
              <a:spcBef>
                <a:spcPts val="0"/>
              </a:spcBef>
              <a:buNone/>
            </a:pPr>
            <a:r>
              <a:rPr lang="en-US" sz="1900" b="1" dirty="0">
                <a:solidFill>
                  <a:srgbClr val="002060"/>
                </a:solidFill>
                <a:cs typeface="Tahoma" pitchFamily="34" charset="0"/>
              </a:rPr>
              <a:t>A separate political subdivision of the State of Texas owned by the people of Bexar County</a:t>
            </a:r>
          </a:p>
          <a:p>
            <a:pPr lvl="1">
              <a:buFont typeface="Arial" pitchFamily="34" charset="0"/>
              <a:buChar char="•"/>
            </a:pPr>
            <a:r>
              <a:rPr lang="en-US" sz="1900" dirty="0" smtClean="0">
                <a:cs typeface="Tahoma" pitchFamily="34" charset="0"/>
              </a:rPr>
              <a:t>About 9,000 </a:t>
            </a:r>
            <a:r>
              <a:rPr lang="en-US" sz="1900" dirty="0">
                <a:cs typeface="Tahoma" pitchFamily="34" charset="0"/>
              </a:rPr>
              <a:t>employees. 1,000 physicians. 700 resident physicians</a:t>
            </a:r>
          </a:p>
          <a:p>
            <a:pPr lvl="1">
              <a:spcBef>
                <a:spcPts val="0"/>
              </a:spcBef>
            </a:pPr>
            <a:r>
              <a:rPr lang="en-US" sz="1900" dirty="0" smtClean="0">
                <a:cs typeface="Tahoma" pitchFamily="34" charset="0"/>
              </a:rPr>
              <a:t>Health </a:t>
            </a:r>
            <a:r>
              <a:rPr lang="en-US" sz="1900" dirty="0">
                <a:cs typeface="Tahoma" pitchFamily="34" charset="0"/>
              </a:rPr>
              <a:t>System budget for </a:t>
            </a:r>
            <a:r>
              <a:rPr lang="en-US" sz="1900" dirty="0" smtClean="0">
                <a:cs typeface="Tahoma" pitchFamily="34" charset="0"/>
              </a:rPr>
              <a:t>2020:  </a:t>
            </a:r>
            <a:r>
              <a:rPr lang="en-US" sz="1900" dirty="0">
                <a:cs typeface="Tahoma" pitchFamily="34" charset="0"/>
              </a:rPr>
              <a:t>$</a:t>
            </a:r>
            <a:r>
              <a:rPr lang="en-US" sz="1900" dirty="0" smtClean="0">
                <a:cs typeface="Tahoma" pitchFamily="34" charset="0"/>
              </a:rPr>
              <a:t>1.82 </a:t>
            </a:r>
            <a:r>
              <a:rPr lang="en-US" sz="1900" dirty="0">
                <a:cs typeface="Tahoma" pitchFamily="34" charset="0"/>
              </a:rPr>
              <a:t>billion</a:t>
            </a:r>
          </a:p>
          <a:p>
            <a:pPr lvl="1">
              <a:spcBef>
                <a:spcPts val="0"/>
              </a:spcBef>
            </a:pPr>
            <a:endParaRPr lang="en-US" sz="1900" b="1" dirty="0">
              <a:cs typeface="Tahoma" pitchFamily="34" charset="0"/>
            </a:endParaRPr>
          </a:p>
          <a:p>
            <a:pPr marL="0" indent="0">
              <a:spcBef>
                <a:spcPts val="0"/>
              </a:spcBef>
              <a:buNone/>
            </a:pPr>
            <a:r>
              <a:rPr lang="en-US" sz="1900" b="1" dirty="0">
                <a:solidFill>
                  <a:srgbClr val="002060"/>
                </a:solidFill>
                <a:cs typeface="Tahoma" pitchFamily="34" charset="0"/>
              </a:rPr>
              <a:t>Bexar County Commissioners Court</a:t>
            </a:r>
          </a:p>
          <a:p>
            <a:pPr lvl="1">
              <a:spcBef>
                <a:spcPts val="0"/>
              </a:spcBef>
            </a:pPr>
            <a:r>
              <a:rPr lang="en-US" sz="1900" dirty="0">
                <a:cs typeface="Tahoma" pitchFamily="34" charset="0"/>
              </a:rPr>
              <a:t>Appoints Bexar County Hospital District  Board of Managers</a:t>
            </a:r>
          </a:p>
          <a:p>
            <a:pPr lvl="1">
              <a:spcBef>
                <a:spcPts val="0"/>
              </a:spcBef>
            </a:pPr>
            <a:r>
              <a:rPr lang="en-US" sz="1900" dirty="0">
                <a:cs typeface="Tahoma" pitchFamily="34" charset="0"/>
              </a:rPr>
              <a:t>Sets the annual Hospital District tax rate</a:t>
            </a:r>
          </a:p>
          <a:p>
            <a:pPr lvl="1">
              <a:spcBef>
                <a:spcPts val="0"/>
              </a:spcBef>
            </a:pPr>
            <a:r>
              <a:rPr lang="en-US" sz="1900" dirty="0">
                <a:cs typeface="Tahoma" pitchFamily="34" charset="0"/>
              </a:rPr>
              <a:t>Approves the annual capital and operations budgets</a:t>
            </a:r>
          </a:p>
          <a:p>
            <a:pPr lvl="1">
              <a:spcBef>
                <a:spcPts val="0"/>
              </a:spcBef>
            </a:pPr>
            <a:endParaRPr lang="en-US" sz="1900" dirty="0">
              <a:cs typeface="Tahoma" pitchFamily="34" charset="0"/>
            </a:endParaRPr>
          </a:p>
          <a:p>
            <a:pPr marL="0" indent="0">
              <a:spcBef>
                <a:spcPts val="0"/>
              </a:spcBef>
              <a:buNone/>
            </a:pPr>
            <a:r>
              <a:rPr lang="en-US" sz="1900" b="1" dirty="0">
                <a:solidFill>
                  <a:srgbClr val="002060"/>
                </a:solidFill>
                <a:cs typeface="Tahoma" pitchFamily="34" charset="0"/>
              </a:rPr>
              <a:t>Less than 22% of revenue comes from local property taxes. </a:t>
            </a:r>
          </a:p>
          <a:p>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54" y="1690688"/>
            <a:ext cx="2974975" cy="3548063"/>
          </a:xfrm>
          <a:prstGeom prst="rect">
            <a:avLst/>
          </a:prstGeom>
          <a:solidFill>
            <a:srgbClr val="FFFFFF">
              <a:shade val="85000"/>
            </a:srgbClr>
          </a:solidFill>
          <a:ln w="38100" cap="sq" cmpd="sng">
            <a:solidFill>
              <a:srgbClr val="002D7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86575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a:t>
            </a:r>
            <a:r>
              <a:rPr lang="en-US" b="1" dirty="0" smtClean="0"/>
              <a:t>Tradition </a:t>
            </a:r>
            <a:r>
              <a:rPr lang="en-US" b="1" dirty="0"/>
              <a:t>of L</a:t>
            </a:r>
            <a:r>
              <a:rPr lang="en-US" b="1" dirty="0" smtClean="0"/>
              <a:t>eadership</a:t>
            </a:r>
            <a:endParaRPr lang="en-US" b="1" dirty="0"/>
          </a:p>
        </p:txBody>
      </p:sp>
      <p:sp>
        <p:nvSpPr>
          <p:cNvPr id="3" name="Content Placeholder 2"/>
          <p:cNvSpPr>
            <a:spLocks noGrp="1"/>
          </p:cNvSpPr>
          <p:nvPr>
            <p:ph idx="1"/>
          </p:nvPr>
        </p:nvSpPr>
        <p:spPr>
          <a:xfrm>
            <a:off x="1069910" y="1690688"/>
            <a:ext cx="4939004" cy="4648200"/>
          </a:xfrm>
        </p:spPr>
        <p:txBody>
          <a:bodyPr>
            <a:noAutofit/>
          </a:bodyPr>
          <a:lstStyle/>
          <a:p>
            <a:pPr marL="0" indent="0">
              <a:buSzPct val="150000"/>
              <a:buNone/>
              <a:defRPr/>
            </a:pPr>
            <a:r>
              <a:rPr lang="en-US" sz="2000" kern="0" dirty="0">
                <a:cs typeface="Tahoma" pitchFamily="34" charset="0"/>
              </a:rPr>
              <a:t>Our roots date back to 1917 with the opening of the Robert B. Green Memorial Hospital</a:t>
            </a:r>
          </a:p>
          <a:p>
            <a:pPr marL="0" indent="0">
              <a:buSzPct val="150000"/>
              <a:buNone/>
              <a:defRPr/>
            </a:pPr>
            <a:endParaRPr lang="en-US" sz="2000" kern="0" dirty="0">
              <a:cs typeface="Tahoma" pitchFamily="34" charset="0"/>
            </a:endParaRPr>
          </a:p>
          <a:p>
            <a:pPr marL="0" indent="0">
              <a:buSzPct val="150000"/>
              <a:buNone/>
              <a:defRPr/>
            </a:pPr>
            <a:r>
              <a:rPr lang="en-US" sz="2000" kern="0" dirty="0">
                <a:cs typeface="Tahoma" pitchFamily="34" charset="0"/>
              </a:rPr>
              <a:t>The Bexar County Hospital District was established by local voters in 1955</a:t>
            </a:r>
          </a:p>
          <a:p>
            <a:pPr>
              <a:buSzPct val="150000"/>
              <a:defRPr/>
            </a:pPr>
            <a:endParaRPr lang="en-US" sz="2000" kern="0" dirty="0">
              <a:cs typeface="Tahoma" pitchFamily="34" charset="0"/>
            </a:endParaRPr>
          </a:p>
          <a:p>
            <a:pPr marL="0" indent="0">
              <a:buSzPct val="150000"/>
              <a:buNone/>
              <a:defRPr/>
            </a:pPr>
            <a:r>
              <a:rPr lang="en-US" sz="2000" kern="0" dirty="0">
                <a:cs typeface="Tahoma" pitchFamily="34" charset="0"/>
              </a:rPr>
              <a:t>We have been the primary teaching partner of UT Health Science Center School of Medicine since 1968</a:t>
            </a:r>
          </a:p>
          <a:p>
            <a:pPr>
              <a:spcAft>
                <a:spcPts val="24"/>
              </a:spcAft>
              <a:buSzPct val="150000"/>
              <a:defRPr/>
            </a:pPr>
            <a:endParaRPr lang="en-US" sz="2000" kern="0" dirty="0">
              <a:cs typeface="Tahoma" pitchFamily="34" charset="0"/>
            </a:endParaRPr>
          </a:p>
          <a:p>
            <a:pPr marL="0" indent="0">
              <a:spcAft>
                <a:spcPts val="24"/>
              </a:spcAft>
              <a:buSzPct val="150000"/>
              <a:buNone/>
              <a:defRPr/>
            </a:pPr>
            <a:r>
              <a:rPr lang="en-US" sz="2000" kern="0" dirty="0">
                <a:cs typeface="Tahoma" pitchFamily="34" charset="0"/>
              </a:rPr>
              <a:t>We are South Texas’ first Nurse Magnet health system (2010  &amp; 2015)</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256" y="1690688"/>
            <a:ext cx="5103015" cy="3071327"/>
          </a:xfrm>
          <a:prstGeom prst="rect">
            <a:avLst/>
          </a:prstGeom>
          <a:noFill/>
          <a:ln w="38100" cmpd="sng">
            <a:solidFill>
              <a:srgbClr val="002D74"/>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7556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University Health System has been on the forefront of our community’s response to the COVID-19 pandemic. </a:t>
            </a:r>
          </a:p>
        </p:txBody>
      </p:sp>
      <p:sp>
        <p:nvSpPr>
          <p:cNvPr id="3" name="Content Placeholder 2"/>
          <p:cNvSpPr>
            <a:spLocks noGrp="1"/>
          </p:cNvSpPr>
          <p:nvPr>
            <p:ph idx="1"/>
          </p:nvPr>
        </p:nvSpPr>
        <p:spPr>
          <a:xfrm>
            <a:off x="838200" y="1871758"/>
            <a:ext cx="5526386" cy="3732338"/>
          </a:xfrm>
        </p:spPr>
        <p:txBody>
          <a:bodyPr>
            <a:normAutofit/>
          </a:bodyPr>
          <a:lstStyle/>
          <a:p>
            <a:endParaRPr lang="en-US" sz="2000" dirty="0" smtClean="0"/>
          </a:p>
          <a:p>
            <a:r>
              <a:rPr lang="en-US" sz="2000" dirty="0"/>
              <a:t>Stood up the first drive-thru COVID-19 testing for healthcare workers.</a:t>
            </a:r>
          </a:p>
          <a:p>
            <a:r>
              <a:rPr lang="en-US" sz="2000" dirty="0" smtClean="0"/>
              <a:t>Coordinated </a:t>
            </a:r>
            <a:r>
              <a:rPr lang="en-US" sz="2000" dirty="0"/>
              <a:t>hundreds of news stories, and activated social media to be a trusted source of reliable information. Including #</a:t>
            </a:r>
            <a:r>
              <a:rPr lang="en-US" sz="2000" dirty="0" err="1"/>
              <a:t>WhyIWearAMaskSA</a:t>
            </a:r>
            <a:r>
              <a:rPr lang="en-US" sz="2000" dirty="0"/>
              <a:t> campaign</a:t>
            </a:r>
            <a:r>
              <a:rPr lang="en-US" sz="2000" dirty="0" smtClean="0"/>
              <a:t>.</a:t>
            </a:r>
          </a:p>
          <a:p>
            <a:r>
              <a:rPr lang="en-US" sz="2000" dirty="0" smtClean="0"/>
              <a:t>Held </a:t>
            </a:r>
            <a:r>
              <a:rPr lang="en-US" sz="2000" dirty="0"/>
              <a:t>multiple blood drives to ensure adequate supplies during the lock-down</a:t>
            </a:r>
            <a:r>
              <a:rPr lang="en-US" sz="2000" dirty="0" smtClean="0"/>
              <a:t>.</a:t>
            </a:r>
          </a:p>
          <a:p>
            <a:r>
              <a:rPr lang="en-US" sz="2000" dirty="0" smtClean="0"/>
              <a:t>Questions? Anita Uribe Martin, Director, Community Outreach: </a:t>
            </a:r>
            <a:r>
              <a:rPr lang="en-US" sz="2000" dirty="0" smtClean="0">
                <a:hlinkClick r:id="rId2"/>
              </a:rPr>
              <a:t>anita.martin@uhs-sa.com</a:t>
            </a:r>
            <a:r>
              <a:rPr lang="en-US" sz="2000" dirty="0" smtClean="0"/>
              <a:t> </a:t>
            </a:r>
            <a:endParaRPr lang="en-US" sz="2000"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4703" y="1690688"/>
            <a:ext cx="3726599" cy="4284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93290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Salud</a:t>
            </a:r>
            <a:r>
              <a:rPr lang="en-US" b="1" dirty="0" smtClean="0"/>
              <a:t>-Arte: Mission Statement</a:t>
            </a:r>
            <a:endParaRPr lang="en-US" b="1" dirty="0"/>
          </a:p>
        </p:txBody>
      </p:sp>
      <p:sp>
        <p:nvSpPr>
          <p:cNvPr id="3" name="Content Placeholder 2"/>
          <p:cNvSpPr>
            <a:spLocks noGrp="1"/>
          </p:cNvSpPr>
          <p:nvPr>
            <p:ph idx="1"/>
          </p:nvPr>
        </p:nvSpPr>
        <p:spPr>
          <a:xfrm>
            <a:off x="838200" y="1825625"/>
            <a:ext cx="10515600" cy="2955551"/>
          </a:xfrm>
        </p:spPr>
        <p:txBody>
          <a:bodyPr>
            <a:normAutofit fontScale="92500" lnSpcReduction="10000"/>
          </a:bodyPr>
          <a:lstStyle/>
          <a:p>
            <a:pPr marL="0" indent="0">
              <a:buNone/>
            </a:pPr>
            <a:r>
              <a:rPr lang="en-US" dirty="0"/>
              <a:t>“Our vision is to use art to inspire healing, compassion, hope and trust. We also aim to reflect the community, improve the experience of our patients and visitors, and communicate our important mission through art and design enhancements, while being good stewards of our financial and natural resources.”</a:t>
            </a:r>
            <a:endParaRPr lang="en-US" i="1" dirty="0">
              <a:solidFill>
                <a:srgbClr val="002D74"/>
              </a:solidFill>
            </a:endParaRPr>
          </a:p>
          <a:p>
            <a:pPr marL="0" indent="0" algn="r">
              <a:buNone/>
            </a:pPr>
            <a:r>
              <a:rPr lang="en-US" sz="2400" i="1" dirty="0">
                <a:solidFill>
                  <a:srgbClr val="002D74"/>
                </a:solidFill>
              </a:rPr>
              <a:t>University Health System </a:t>
            </a:r>
          </a:p>
          <a:p>
            <a:pPr marL="0" indent="0" algn="r">
              <a:buNone/>
            </a:pPr>
            <a:r>
              <a:rPr lang="en-US" sz="2400" i="1" dirty="0">
                <a:solidFill>
                  <a:srgbClr val="002D74"/>
                </a:solidFill>
              </a:rPr>
              <a:t>Design Enhancement Public Art Committee, 2010</a:t>
            </a:r>
          </a:p>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956234" y="3665686"/>
            <a:ext cx="4078942" cy="2714196"/>
          </a:xfrm>
          <a:prstGeom prst="rect">
            <a:avLst/>
          </a:prstGeom>
          <a:ln w="38100" cmpd="sng">
            <a:solidFill>
              <a:srgbClr val="002D74"/>
            </a:solidFill>
          </a:ln>
        </p:spPr>
      </p:pic>
      <p:sp>
        <p:nvSpPr>
          <p:cNvPr id="5" name="Rectangle 4"/>
          <p:cNvSpPr/>
          <p:nvPr/>
        </p:nvSpPr>
        <p:spPr>
          <a:xfrm>
            <a:off x="877510" y="6384079"/>
            <a:ext cx="2403222" cy="369332"/>
          </a:xfrm>
          <a:prstGeom prst="rect">
            <a:avLst/>
          </a:prstGeom>
        </p:spPr>
        <p:txBody>
          <a:bodyPr wrap="none">
            <a:spAutoFit/>
          </a:bodyPr>
          <a:lstStyle/>
          <a:p>
            <a:r>
              <a:rPr lang="en-US" b="1" dirty="0" smtClean="0">
                <a:solidFill>
                  <a:srgbClr val="002D74"/>
                </a:solidFill>
              </a:rPr>
              <a:t>Ed Carpenter, </a:t>
            </a:r>
            <a:r>
              <a:rPr lang="en-US" b="1" i="1" dirty="0" smtClean="0">
                <a:solidFill>
                  <a:srgbClr val="002D74"/>
                </a:solidFill>
              </a:rPr>
              <a:t>Foxglove</a:t>
            </a:r>
            <a:endParaRPr lang="en-US" dirty="0">
              <a:solidFill>
                <a:srgbClr val="002D74"/>
              </a:solidFill>
            </a:endParaRPr>
          </a:p>
        </p:txBody>
      </p:sp>
    </p:spTree>
    <p:extLst>
      <p:ext uri="{BB962C8B-B14F-4D97-AF65-F5344CB8AC3E}">
        <p14:creationId xmlns:p14="http://schemas.microsoft.com/office/powerpoint/2010/main" val="25026819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Design Enhancement</a:t>
            </a:r>
            <a:endParaRPr lang="en-US" b="1" dirty="0"/>
          </a:p>
        </p:txBody>
      </p:sp>
      <p:pic>
        <p:nvPicPr>
          <p:cNvPr id="3" name="Picture 2" descr="IMG-13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250644" y="2310288"/>
            <a:ext cx="3899643" cy="2924731"/>
          </a:xfrm>
          <a:prstGeom prst="rect">
            <a:avLst/>
          </a:prstGeom>
          <a:ln w="38100" cmpd="sng">
            <a:solidFill>
              <a:srgbClr val="002D74"/>
            </a:solidFill>
          </a:ln>
        </p:spPr>
      </p:pic>
      <p:pic>
        <p:nvPicPr>
          <p:cNvPr id="4" name="Picture 3" descr="IMG-13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77197" y="2318689"/>
            <a:ext cx="3907118" cy="2930339"/>
          </a:xfrm>
          <a:prstGeom prst="rect">
            <a:avLst/>
          </a:prstGeom>
          <a:ln w="38100" cmpd="sng">
            <a:solidFill>
              <a:srgbClr val="002D74"/>
            </a:solidFill>
          </a:ln>
        </p:spPr>
      </p:pic>
      <p:pic>
        <p:nvPicPr>
          <p:cNvPr id="6" name="Picture 5" descr="IMG-131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0" y="2166471"/>
            <a:ext cx="4303059" cy="3227294"/>
          </a:xfrm>
          <a:prstGeom prst="rect">
            <a:avLst/>
          </a:prstGeom>
          <a:ln w="38100" cmpd="sng">
            <a:solidFill>
              <a:srgbClr val="002D74"/>
            </a:solidFill>
          </a:ln>
        </p:spPr>
      </p:pic>
      <p:sp>
        <p:nvSpPr>
          <p:cNvPr id="7" name="Rectangle 6"/>
          <p:cNvSpPr/>
          <p:nvPr/>
        </p:nvSpPr>
        <p:spPr>
          <a:xfrm>
            <a:off x="1011981" y="5545276"/>
            <a:ext cx="3674654" cy="646331"/>
          </a:xfrm>
          <a:prstGeom prst="rect">
            <a:avLst/>
          </a:prstGeom>
        </p:spPr>
        <p:txBody>
          <a:bodyPr wrap="none">
            <a:spAutoFit/>
          </a:bodyPr>
          <a:lstStyle/>
          <a:p>
            <a:r>
              <a:rPr lang="en-US" b="1" dirty="0" smtClean="0">
                <a:solidFill>
                  <a:srgbClr val="002D74"/>
                </a:solidFill>
              </a:rPr>
              <a:t>DNA Curtain Wall</a:t>
            </a:r>
          </a:p>
          <a:p>
            <a:r>
              <a:rPr lang="en-US" dirty="0">
                <a:solidFill>
                  <a:srgbClr val="002D74"/>
                </a:solidFill>
              </a:rPr>
              <a:t>D</a:t>
            </a:r>
            <a:r>
              <a:rPr lang="en-US" dirty="0" smtClean="0">
                <a:solidFill>
                  <a:srgbClr val="002D74"/>
                </a:solidFill>
              </a:rPr>
              <a:t>esign by artist Angel Rodriguez-Diaz</a:t>
            </a:r>
            <a:endParaRPr lang="en-US" dirty="0">
              <a:solidFill>
                <a:srgbClr val="002D74"/>
              </a:solidFill>
            </a:endParaRPr>
          </a:p>
        </p:txBody>
      </p:sp>
    </p:spTree>
    <p:extLst>
      <p:ext uri="{BB962C8B-B14F-4D97-AF65-F5344CB8AC3E}">
        <p14:creationId xmlns:p14="http://schemas.microsoft.com/office/powerpoint/2010/main" val="2465566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Public Art</a:t>
            </a:r>
            <a:endParaRPr lang="en-US" b="1" dirty="0"/>
          </a:p>
        </p:txBody>
      </p:sp>
      <p:pic>
        <p:nvPicPr>
          <p:cNvPr id="6" name="Picture 5"/>
          <p:cNvPicPr>
            <a:picLocks noChangeAspect="1"/>
          </p:cNvPicPr>
          <p:nvPr/>
        </p:nvPicPr>
        <p:blipFill>
          <a:blip r:embed="rId2"/>
          <a:stretch>
            <a:fillRect/>
          </a:stretch>
        </p:blipFill>
        <p:spPr>
          <a:xfrm>
            <a:off x="1056209" y="1760476"/>
            <a:ext cx="4739895" cy="3799561"/>
          </a:xfrm>
          <a:prstGeom prst="rect">
            <a:avLst/>
          </a:prstGeom>
          <a:ln w="38100" cmpd="sng">
            <a:solidFill>
              <a:srgbClr val="002D74"/>
            </a:solidFill>
          </a:ln>
        </p:spPr>
      </p:pic>
      <p:pic>
        <p:nvPicPr>
          <p:cNvPr id="7" name="Picture 6"/>
          <p:cNvPicPr>
            <a:picLocks noChangeAspect="1"/>
          </p:cNvPicPr>
          <p:nvPr/>
        </p:nvPicPr>
        <p:blipFill rotWithShape="1">
          <a:blip r:embed="rId3"/>
          <a:srcRect l="15840" t="1560" r="680" b="304"/>
          <a:stretch/>
        </p:blipFill>
        <p:spPr>
          <a:xfrm>
            <a:off x="6060635" y="1761492"/>
            <a:ext cx="5142740" cy="3796585"/>
          </a:xfrm>
          <a:prstGeom prst="rect">
            <a:avLst/>
          </a:prstGeom>
          <a:ln w="38100" cmpd="sng">
            <a:solidFill>
              <a:srgbClr val="002D74"/>
            </a:solidFill>
          </a:ln>
        </p:spPr>
      </p:pic>
      <p:sp>
        <p:nvSpPr>
          <p:cNvPr id="8" name="TextBox 7"/>
          <p:cNvSpPr txBox="1"/>
          <p:nvPr/>
        </p:nvSpPr>
        <p:spPr>
          <a:xfrm>
            <a:off x="1056211" y="5734124"/>
            <a:ext cx="7171517" cy="646331"/>
          </a:xfrm>
          <a:prstGeom prst="rect">
            <a:avLst/>
          </a:prstGeom>
          <a:noFill/>
        </p:spPr>
        <p:txBody>
          <a:bodyPr wrap="none" rtlCol="0">
            <a:spAutoFit/>
          </a:bodyPr>
          <a:lstStyle/>
          <a:p>
            <a:r>
              <a:rPr lang="en-US" b="1" dirty="0" err="1" smtClean="0">
                <a:solidFill>
                  <a:srgbClr val="002D74"/>
                </a:solidFill>
              </a:rPr>
              <a:t>Ansen</a:t>
            </a:r>
            <a:r>
              <a:rPr lang="en-US" b="1" dirty="0" smtClean="0">
                <a:solidFill>
                  <a:srgbClr val="002D74"/>
                </a:solidFill>
              </a:rPr>
              <a:t> Seale, </a:t>
            </a:r>
            <a:r>
              <a:rPr lang="en-US" b="1" i="1" dirty="0" smtClean="0">
                <a:solidFill>
                  <a:srgbClr val="002D74"/>
                </a:solidFill>
              </a:rPr>
              <a:t>You Activate This Space, </a:t>
            </a:r>
            <a:r>
              <a:rPr lang="en-US" b="1" dirty="0" smtClean="0">
                <a:solidFill>
                  <a:srgbClr val="002D74"/>
                </a:solidFill>
              </a:rPr>
              <a:t>completed 2014 </a:t>
            </a:r>
          </a:p>
          <a:p>
            <a:r>
              <a:rPr lang="en-US" dirty="0" smtClean="0">
                <a:solidFill>
                  <a:srgbClr val="002D74"/>
                </a:solidFill>
              </a:rPr>
              <a:t>An interactive environment for the employees of University Health System </a:t>
            </a:r>
            <a:endParaRPr lang="en-US" dirty="0">
              <a:solidFill>
                <a:srgbClr val="002D74"/>
              </a:solidFill>
            </a:endParaRPr>
          </a:p>
        </p:txBody>
      </p:sp>
    </p:spTree>
    <p:extLst>
      <p:ext uri="{BB962C8B-B14F-4D97-AF65-F5344CB8AC3E}">
        <p14:creationId xmlns:p14="http://schemas.microsoft.com/office/powerpoint/2010/main" val="2966876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4861</TotalTime>
  <Words>868</Words>
  <Application>Microsoft Office PowerPoint</Application>
  <PresentationFormat>Widescreen</PresentationFormat>
  <Paragraphs>96</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Tahoma</vt:lpstr>
      <vt:lpstr>Office Theme</vt:lpstr>
      <vt:lpstr>SALUD-ARTE: Art of Healing</vt:lpstr>
      <vt:lpstr>Introduction &amp; Welcome Women’s and Children’s Hospital</vt:lpstr>
      <vt:lpstr>Women’s and Children’s Hospital</vt:lpstr>
      <vt:lpstr>Community Relations Who We Are:</vt:lpstr>
      <vt:lpstr>A Tradition of Leadership</vt:lpstr>
      <vt:lpstr>University Health System has been on the forefront of our community’s response to the COVID-19 pandemic. </vt:lpstr>
      <vt:lpstr>Salud-Arte: Mission Statement</vt:lpstr>
      <vt:lpstr>Design Enhancement</vt:lpstr>
      <vt:lpstr>Public Art</vt:lpstr>
      <vt:lpstr>Art Procurement</vt:lpstr>
      <vt:lpstr>  Phase I: Calls A &amp; B for Design Enhancement November 15th, 2020-March 1st, 2021  </vt:lpstr>
      <vt:lpstr>Phase I: Call C for Design Enhancement</vt:lpstr>
      <vt:lpstr>Vendor Registration Support</vt:lpstr>
      <vt:lpstr>Upcoming Calls: Salud-Arte: Art of Healing</vt:lpstr>
      <vt:lpstr>Questions?</vt:lpstr>
    </vt:vector>
  </TitlesOfParts>
  <Company>University Health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Helena Steubing</dc:creator>
  <cp:lastModifiedBy>Allison Lane</cp:lastModifiedBy>
  <cp:revision>132</cp:revision>
  <cp:lastPrinted>2020-06-03T22:40:39Z</cp:lastPrinted>
  <dcterms:created xsi:type="dcterms:W3CDTF">2018-08-13T19:38:46Z</dcterms:created>
  <dcterms:modified xsi:type="dcterms:W3CDTF">2020-11-12T20:53:03Z</dcterms:modified>
</cp:coreProperties>
</file>